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sldIdLst>
    <p:sldId id="256" r:id="rId2"/>
    <p:sldId id="293" r:id="rId3"/>
    <p:sldId id="277" r:id="rId4"/>
    <p:sldId id="276" r:id="rId5"/>
    <p:sldId id="278" r:id="rId6"/>
    <p:sldId id="279" r:id="rId7"/>
    <p:sldId id="280" r:id="rId8"/>
    <p:sldId id="297" r:id="rId9"/>
    <p:sldId id="281" r:id="rId10"/>
    <p:sldId id="290" r:id="rId11"/>
    <p:sldId id="283" r:id="rId12"/>
    <p:sldId id="296" r:id="rId13"/>
    <p:sldId id="294" r:id="rId14"/>
    <p:sldId id="298" r:id="rId1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sanders" initials="l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391"/>
    <a:srgbClr val="33169E"/>
    <a:srgbClr val="203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2787"/>
    <p:restoredTop sz="82771" autoAdjust="0"/>
  </p:normalViewPr>
  <p:slideViewPr>
    <p:cSldViewPr>
      <p:cViewPr>
        <p:scale>
          <a:sx n="66" d="100"/>
          <a:sy n="66" d="100"/>
        </p:scale>
        <p:origin x="-246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2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2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12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124" charset="-128"/>
                <a:cs typeface="+mn-cs"/>
              </a:defRPr>
            </a:lvl1pPr>
          </a:lstStyle>
          <a:p>
            <a:pPr>
              <a:defRPr/>
            </a:pPr>
            <a:fld id="{FD88F811-41D0-4560-82CE-67202B1372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44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24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24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24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24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24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9B39EE-E089-4C42-BABF-98AB1C63270E}" type="slidenum">
              <a:rPr lang="en-US" smtClean="0">
                <a:latin typeface="Arial" pitchFamily="34" charset="0"/>
                <a:ea typeface="ＭＳ Ｐゴシック" pitchFamily="34" charset="-128"/>
              </a:rPr>
              <a:pPr/>
              <a:t>1</a:t>
            </a:fld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747894"/>
            <a:ext cx="891747" cy="6480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838200"/>
            <a:ext cx="196215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73405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47800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447800"/>
            <a:ext cx="38481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0352" y="692696"/>
            <a:ext cx="714152" cy="7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848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447800"/>
            <a:ext cx="784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90600" y="6096000"/>
            <a:ext cx="784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24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993900" y="60912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ea typeface="ＭＳ Ｐゴシック" pitchFamily="124" charset="-128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5088" y="746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dirty="0">
              <a:latin typeface="Arial" charset="0"/>
              <a:ea typeface="ＭＳ Ｐゴシック" pitchFamily="12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24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24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24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24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2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2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2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ＭＳ Ｐゴシック" pitchFamily="12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57224" y="642918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3200" dirty="0" smtClean="0"/>
              <a:t>IT CAPS Content Development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1538" y="1928802"/>
            <a:ext cx="7286676" cy="1231900"/>
          </a:xfrm>
        </p:spPr>
        <p:txBody>
          <a:bodyPr/>
          <a:lstStyle/>
          <a:p>
            <a:pPr eaLnBrk="1" hangingPunct="1"/>
            <a:r>
              <a:rPr lang="en-ZA" smtClean="0">
                <a:solidFill>
                  <a:schemeClr val="bg1"/>
                </a:solidFill>
              </a:rPr>
              <a:t>Grade  12</a:t>
            </a:r>
            <a:endParaRPr lang="en-ZA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9381" y="3286124"/>
            <a:ext cx="7286676" cy="1655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/>
              </a:rPr>
              <a:t>Internet Technologies: Internet</a:t>
            </a:r>
            <a:r>
              <a:rPr kumimoji="0" lang="en-ZA" sz="2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/>
              </a:rPr>
              <a:t> and WWW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ZA" sz="2800" kern="0" dirty="0" smtClean="0">
                <a:solidFill>
                  <a:schemeClr val="bg1"/>
                </a:solidFill>
                <a:latin typeface="+mn-lt"/>
                <a:ea typeface="+mn-ea"/>
                <a:cs typeface="ＭＳ Ｐゴシック"/>
              </a:rPr>
              <a:t>Trends </a:t>
            </a:r>
            <a:r>
              <a:rPr lang="en-ZA" sz="2800" kern="0" dirty="0">
                <a:solidFill>
                  <a:schemeClr val="bg1"/>
                </a:solidFill>
                <a:latin typeface="+mn-lt"/>
                <a:ea typeface="+mn-ea"/>
                <a:cs typeface="ＭＳ Ｐゴシック"/>
              </a:rPr>
              <a:t>and emerging </a:t>
            </a:r>
            <a:r>
              <a:rPr lang="en-ZA" sz="2800" kern="0" dirty="0" smtClean="0">
                <a:solidFill>
                  <a:schemeClr val="bg1"/>
                </a:solidFill>
                <a:latin typeface="+mn-lt"/>
                <a:ea typeface="+mn-ea"/>
                <a:cs typeface="ＭＳ Ｐゴシック"/>
              </a:rPr>
              <a:t>technologies</a:t>
            </a:r>
            <a:r>
              <a:rPr lang="en-ZA" sz="2800" kern="0" dirty="0">
                <a:solidFill>
                  <a:schemeClr val="bg1"/>
                </a:solidFill>
                <a:latin typeface="+mn-lt"/>
                <a:ea typeface="+mn-ea"/>
                <a:cs typeface="ＭＳ Ｐゴシック"/>
              </a:rPr>
              <a:t> </a:t>
            </a:r>
            <a:r>
              <a:rPr lang="en-ZA" sz="2800" kern="0" dirty="0" smtClean="0">
                <a:solidFill>
                  <a:schemeClr val="bg1"/>
                </a:solidFill>
                <a:latin typeface="+mn-lt"/>
                <a:ea typeface="+mn-ea"/>
                <a:cs typeface="ＭＳ Ｐゴシック"/>
              </a:rPr>
              <a:t>&amp;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ZA" sz="2800" kern="0" dirty="0" smtClean="0">
                <a:solidFill>
                  <a:schemeClr val="bg1"/>
                </a:solidFill>
                <a:latin typeface="+mn-lt"/>
                <a:ea typeface="+mn-ea"/>
                <a:cs typeface="ＭＳ Ｐゴシック"/>
              </a:rPr>
              <a:t>Improving Searching</a:t>
            </a:r>
            <a:endParaRPr lang="en-ZA" sz="2800" kern="0" dirty="0">
              <a:solidFill>
                <a:schemeClr val="bg1"/>
              </a:solidFill>
              <a:latin typeface="+mn-lt"/>
              <a:ea typeface="+mn-ea"/>
              <a:cs typeface="ＭＳ Ｐゴシック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ＭＳ Ｐゴシック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80312" y="4941168"/>
            <a:ext cx="1296144" cy="131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07368"/>
            <a:ext cx="7848600" cy="533400"/>
          </a:xfrm>
        </p:spPr>
        <p:txBody>
          <a:bodyPr/>
          <a:lstStyle/>
          <a:p>
            <a:r>
              <a:rPr lang="en-ZA" sz="2400" b="1" dirty="0" smtClean="0">
                <a:latin typeface="+mn-lt"/>
              </a:rPr>
              <a:t>Digital Identity</a:t>
            </a:r>
            <a:endParaRPr lang="en-ZA" sz="24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42" y="1340768"/>
            <a:ext cx="4985685" cy="439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1215905"/>
            <a:ext cx="56166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Semantic Search</a:t>
            </a:r>
          </a:p>
          <a:p>
            <a:endParaRPr lang="en-ZA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Through Google+ a </a:t>
            </a:r>
            <a:r>
              <a:rPr lang="en-ZA" b="1" dirty="0" smtClean="0"/>
              <a:t>digital identity </a:t>
            </a:r>
            <a:r>
              <a:rPr lang="en-ZA" dirty="0" smtClean="0"/>
              <a:t>is created for you.  This will be formulated by: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ZA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dirty="0"/>
              <a:t>F</a:t>
            </a:r>
            <a:r>
              <a:rPr lang="en-ZA" dirty="0" smtClean="0"/>
              <a:t>riends you have (Your social network)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dirty="0" smtClean="0"/>
              <a:t>Comments you make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dirty="0" smtClean="0"/>
              <a:t>Websites you visit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dirty="0" smtClean="0"/>
              <a:t>YouTube videos etc. that</a:t>
            </a:r>
          </a:p>
          <a:p>
            <a:pPr marL="906463" lvl="1"/>
            <a:r>
              <a:rPr lang="en-ZA" dirty="0" smtClean="0"/>
              <a:t> you “Like”</a:t>
            </a:r>
          </a:p>
          <a:p>
            <a:pPr marL="6350" lvl="1"/>
            <a:r>
              <a:rPr lang="en-ZA" dirty="0"/>
              <a:t>Each link individually has little meaning but putting all the information together formulates your digital identity</a:t>
            </a:r>
            <a:r>
              <a:rPr lang="en-ZA" dirty="0" smtClean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1886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90600" y="8382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866304"/>
            <a:ext cx="88569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Semantic Search</a:t>
            </a:r>
          </a:p>
          <a:p>
            <a:endParaRPr lang="en-ZA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ZA" dirty="0"/>
              <a:t>This information is used to refine your search according to your digital identity</a:t>
            </a:r>
            <a:r>
              <a:rPr lang="en-ZA" dirty="0" smtClean="0"/>
              <a:t>.</a:t>
            </a:r>
            <a:endParaRPr lang="en-ZA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ZA" dirty="0"/>
              <a:t>Two people that do the same search with different digital identities will not </a:t>
            </a:r>
            <a:r>
              <a:rPr lang="en-ZA" dirty="0" smtClean="0"/>
              <a:t>get the </a:t>
            </a:r>
            <a:r>
              <a:rPr lang="en-ZA" dirty="0"/>
              <a:t>same search results</a:t>
            </a:r>
            <a:r>
              <a:rPr lang="en-ZA" dirty="0" smtClean="0"/>
              <a:t>.</a:t>
            </a:r>
          </a:p>
          <a:p>
            <a:pPr marL="449263" indent="-449263">
              <a:buFont typeface="Courier New" panose="02070309020205020404" pitchFamily="49" charset="0"/>
              <a:buChar char="o"/>
            </a:pPr>
            <a:r>
              <a:rPr lang="en-ZA" dirty="0" smtClean="0"/>
              <a:t>A Semantic Search takes meaning from the links on your profile.</a:t>
            </a:r>
          </a:p>
          <a:p>
            <a:pPr marL="449263" indent="-449263">
              <a:buFont typeface="Courier New" panose="02070309020205020404" pitchFamily="49" charset="0"/>
              <a:buChar char="o"/>
            </a:pPr>
            <a:r>
              <a:rPr lang="en-ZA" dirty="0" smtClean="0"/>
              <a:t>Semantic </a:t>
            </a:r>
            <a:r>
              <a:rPr lang="en-ZA" dirty="0"/>
              <a:t>Search is like having a personal assistant that knows what your likes, dislikes and your </a:t>
            </a:r>
            <a:r>
              <a:rPr lang="en-ZA" dirty="0" smtClean="0"/>
              <a:t>interests are.</a:t>
            </a:r>
            <a:endParaRPr lang="en-ZA" dirty="0"/>
          </a:p>
          <a:p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Semantic Search</a:t>
            </a:r>
            <a:endParaRPr lang="en-Z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5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90600" y="8382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Semantic Search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556792"/>
            <a:ext cx="88569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Semantic Search and Company Websites</a:t>
            </a:r>
            <a:r>
              <a:rPr lang="en-Z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</a:p>
          <a:p>
            <a:endParaRPr lang="en-ZA" dirty="0" smtClean="0"/>
          </a:p>
          <a:p>
            <a:r>
              <a:rPr lang="en-ZA" dirty="0" smtClean="0"/>
              <a:t>Old searches allowed companies to use SEO to make sure their website will appear at the top of certain searches.</a:t>
            </a:r>
          </a:p>
          <a:p>
            <a:endParaRPr lang="en-ZA" dirty="0" smtClean="0"/>
          </a:p>
          <a:p>
            <a:r>
              <a:rPr lang="en-ZA" dirty="0" smtClean="0"/>
              <a:t>Now the search will look at who visited the page, what their authority is, comments on the website and base the search result on the trust authority / reputation of the website.</a:t>
            </a:r>
          </a:p>
          <a:p>
            <a:endParaRPr lang="en-ZA" dirty="0"/>
          </a:p>
          <a:p>
            <a:r>
              <a:rPr lang="en-ZA" dirty="0" smtClean="0"/>
              <a:t>Results are now based on the trustworthiness of the website and not on how cleverly the website was developed using SEOs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323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90600" y="8382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Semantic Search - Video</a:t>
            </a:r>
            <a:endParaRPr lang="en-ZA" b="1" dirty="0">
              <a:solidFill>
                <a:schemeClr val="bg1"/>
              </a:solidFill>
            </a:endParaRPr>
          </a:p>
        </p:txBody>
      </p:sp>
      <p:pic>
        <p:nvPicPr>
          <p:cNvPr id="2" name="Semantic Search Explain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1340768"/>
            <a:ext cx="908901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Mediated Search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496973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Mediated Search</a:t>
            </a:r>
          </a:p>
          <a:p>
            <a:endParaRPr lang="en-ZA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ZA" dirty="0" smtClean="0"/>
              <a:t>This search refers to someone doing a search on behalf of the user i.e. the person conducting the search.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ZA" dirty="0" smtClean="0"/>
              <a:t>Similar to asking a librarian to find you information on a topic and they conduct it on your behalf.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ZA" dirty="0" smtClean="0"/>
              <a:t>Also known as Directory Search Engine.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ZA" dirty="0" smtClean="0"/>
              <a:t>Searches are conducted by category.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ZA" dirty="0" smtClean="0"/>
              <a:t>Keywords are used to find websites according to a main category and then refined to specific topics under that category.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ZA" b="1" dirty="0" smtClean="0"/>
              <a:t>Examples</a:t>
            </a:r>
            <a:r>
              <a:rPr lang="en-ZA" dirty="0" smtClean="0"/>
              <a:t>: Yahoo! and Lycos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928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90600" y="8382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Web 1.0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556792"/>
            <a:ext cx="5184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Web 1.0</a:t>
            </a:r>
          </a:p>
          <a:p>
            <a:endParaRPr lang="en-ZA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Provided information, similar to a library.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Static pages using HTML.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Included hyperlinks.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Users were consumers of content and not creators of content on the web.</a:t>
            </a:r>
          </a:p>
          <a:p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" r="55777"/>
          <a:stretch/>
        </p:blipFill>
        <p:spPr>
          <a:xfrm>
            <a:off x="5489508" y="1142713"/>
            <a:ext cx="2250844" cy="56706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13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90600" y="8382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Web 2.0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1268760"/>
            <a:ext cx="645613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Web 2.0</a:t>
            </a:r>
          </a:p>
          <a:p>
            <a:endParaRPr lang="en-ZA" sz="8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Users become creators of content on the web.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Pages are dynamic.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/>
              <a:t>When you buy one item suggestions are made that you will </a:t>
            </a:r>
            <a:r>
              <a:rPr lang="en-ZA" dirty="0" smtClean="0"/>
              <a:t>also / </a:t>
            </a:r>
            <a:r>
              <a:rPr lang="en-ZA" dirty="0"/>
              <a:t>might also like </a:t>
            </a:r>
            <a:r>
              <a:rPr lang="en-ZA" dirty="0" smtClean="0"/>
              <a:t>another.</a:t>
            </a:r>
          </a:p>
          <a:p>
            <a:endParaRPr lang="en-ZA" sz="800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Examples include: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dirty="0" smtClean="0"/>
              <a:t>Amazon.com.  </a:t>
            </a:r>
            <a:r>
              <a:rPr lang="en-ZA" dirty="0"/>
              <a:t>Once you have bought a book / rated the book you </a:t>
            </a:r>
            <a:r>
              <a:rPr lang="en-ZA" dirty="0" smtClean="0"/>
              <a:t>read, the </a:t>
            </a:r>
            <a:r>
              <a:rPr lang="en-ZA" dirty="0"/>
              <a:t>website will provide you with a list of books that you might enjoy according to your previous purchase / review.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dirty="0" smtClean="0"/>
              <a:t>Facebook, Twitter, Pinterest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66"/>
          <a:stretch/>
        </p:blipFill>
        <p:spPr>
          <a:xfrm>
            <a:off x="6594346" y="1371601"/>
            <a:ext cx="2442150" cy="54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3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90600" y="8382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Web 3.0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556792"/>
            <a:ext cx="885698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Web 3.0 /Semantic Web – the Internet of the future</a:t>
            </a:r>
          </a:p>
          <a:p>
            <a:endParaRPr lang="en-ZA" b="1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Web 3.0 is an intelligent web that connects </a:t>
            </a:r>
            <a:r>
              <a:rPr lang="en-ZA" dirty="0"/>
              <a:t>data, concepts, applications </a:t>
            </a:r>
            <a:r>
              <a:rPr lang="en-ZA" dirty="0" smtClean="0"/>
              <a:t>and people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It is a future development as an Internet providing you with a service, dependent on mobile devices built on the Internet of “things”.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The internet provides us with an overload of information.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Searching for an item provides too many options that you were NOT looking for or too few of what you needed.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The development of Web 3.0 is driven by user demands and technology development.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Devices interact with the web without user input.</a:t>
            </a:r>
            <a:endParaRPr lang="en-Z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90600" y="8382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Web 3.0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556792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Web 3.0 /Semantic Web will be:</a:t>
            </a:r>
          </a:p>
          <a:p>
            <a:endParaRPr lang="en-ZA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9752" y="1972291"/>
            <a:ext cx="4752528" cy="46970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Z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Scalable</a:t>
            </a:r>
          </a:p>
          <a:p>
            <a:pPr algn="ctr"/>
            <a:r>
              <a:rPr lang="en-Z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Interoperable</a:t>
            </a:r>
          </a:p>
          <a:p>
            <a:pPr algn="ctr"/>
            <a:r>
              <a:rPr lang="en-Z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Consistent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96" y="1972290"/>
            <a:ext cx="3708614" cy="44342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Z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Secure</a:t>
            </a:r>
          </a:p>
          <a:p>
            <a:pPr algn="ctr"/>
            <a:r>
              <a:rPr lang="en-Z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Efficient</a:t>
            </a:r>
          </a:p>
          <a:p>
            <a:pPr algn="ctr"/>
            <a:r>
              <a:rPr lang="en-Z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Reliable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1384" y="2204864"/>
            <a:ext cx="3619128" cy="44644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Z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Pervasive</a:t>
            </a:r>
          </a:p>
          <a:p>
            <a:pPr algn="ctr"/>
            <a:r>
              <a:rPr lang="en-ZA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Coherent</a:t>
            </a:r>
            <a:endParaRPr lang="en-Z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107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90600" y="8382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Web 3.0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556792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Web 3.0 /Semantic Web</a:t>
            </a:r>
          </a:p>
          <a:p>
            <a:endParaRPr lang="en-ZA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Like having a Personal Assistant.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Focus on the needs of the user of the internet.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Searches will be tailored to a specific user.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Filtering information according to a user’s information collected from previous searches.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Two users will not get the same result for the same search due to information collected.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A mom searching for a biscuit recipe will get a different result from a chef doing a search with the same keywords, due to their different online identities.</a:t>
            </a:r>
          </a:p>
        </p:txBody>
      </p:sp>
    </p:spTree>
    <p:extLst>
      <p:ext uri="{BB962C8B-B14F-4D97-AF65-F5344CB8AC3E}">
        <p14:creationId xmlns:p14="http://schemas.microsoft.com/office/powerpoint/2010/main" val="41968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90600" y="8382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Semantic Web</a:t>
            </a:r>
            <a:endParaRPr lang="en-ZA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556792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Web 3.0 / Semantic Web</a:t>
            </a:r>
            <a:r>
              <a:rPr lang="en-ZA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</a:p>
          <a:p>
            <a:endParaRPr lang="en-ZA" dirty="0" smtClean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There are over 30 trillion websites on the web.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Old Boolean searches would find strings in the search in the: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dirty="0" smtClean="0"/>
              <a:t> URL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dirty="0" smtClean="0"/>
              <a:t>Title of the website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ZA" dirty="0" smtClean="0"/>
              <a:t>Content of websites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10 best pages that will possibly meet your query will be on the first page of the search result.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Statistically the best website will be the first.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The user is responsible to sift through the websites to find the one that suit their needs.</a:t>
            </a:r>
          </a:p>
        </p:txBody>
      </p:sp>
    </p:spTree>
    <p:extLst>
      <p:ext uri="{BB962C8B-B14F-4D97-AF65-F5344CB8AC3E}">
        <p14:creationId xmlns:p14="http://schemas.microsoft.com/office/powerpoint/2010/main" val="5732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990600" y="838200"/>
            <a:ext cx="78486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ＭＳ Ｐゴシック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ＭＳ Ｐゴシック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0600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Web 3.0 - Video</a:t>
            </a:r>
            <a:endParaRPr lang="en-ZA" b="1" dirty="0">
              <a:solidFill>
                <a:schemeClr val="bg1"/>
              </a:solidFill>
            </a:endParaRPr>
          </a:p>
        </p:txBody>
      </p:sp>
      <p:pic>
        <p:nvPicPr>
          <p:cNvPr id="5" name="Web 3.0- Semantic We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1371599"/>
            <a:ext cx="7325444" cy="549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7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556792"/>
            <a:ext cx="88569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Semantic Search</a:t>
            </a:r>
          </a:p>
          <a:p>
            <a:endParaRPr lang="en-ZA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/>
              <a:t>Semantic originated from a Greek word for “meaning</a:t>
            </a:r>
            <a:r>
              <a:rPr lang="en-ZA" dirty="0" smtClean="0"/>
              <a:t>”.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It is the change from a web of websites to a web of people.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When you search for Pizza in the morning at 7am the search engine assumes you are looking for information about Pizza like where it originated from or recipes.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When you search for Pizza at 7pm it assumes you are looking for contact details of a place to buy Pizza from.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If you were looking for Pizza to buy for breakfast at 7am, your search will be cached.</a:t>
            </a:r>
            <a:endParaRPr lang="en-ZA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ZA" dirty="0" smtClean="0"/>
              <a:t>Next time you search for Pizza in the morning the search engine will provide you with contact details to buy a Pizza since it knows you like Pizza for breakfast.</a:t>
            </a: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879103"/>
            <a:ext cx="667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solidFill>
                  <a:schemeClr val="bg1"/>
                </a:solidFill>
              </a:rPr>
              <a:t>Semantic Search</a:t>
            </a:r>
            <a:endParaRPr lang="en-Z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2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11575</TotalTime>
  <Words>889</Words>
  <Application>Microsoft Office PowerPoint</Application>
  <PresentationFormat>On-screen Show (4:3)</PresentationFormat>
  <Paragraphs>118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Blank Presentation</vt:lpstr>
      <vt:lpstr>IT CAPS Content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Identity</vt:lpstr>
      <vt:lpstr>PowerPoint Presentation</vt:lpstr>
      <vt:lpstr>PowerPoint Presentation</vt:lpstr>
      <vt:lpstr>PowerPoint Presentation</vt:lpstr>
      <vt:lpstr>PowerPoint Presentation</vt:lpstr>
    </vt:vector>
  </TitlesOfParts>
  <Company>Gauteng Department of Economic Development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Noble Mufhandu</dc:creator>
  <cp:lastModifiedBy>TSS</cp:lastModifiedBy>
  <cp:revision>631</cp:revision>
  <dcterms:created xsi:type="dcterms:W3CDTF">2011-08-08T18:53:22Z</dcterms:created>
  <dcterms:modified xsi:type="dcterms:W3CDTF">2020-07-06T09:44:35Z</dcterms:modified>
</cp:coreProperties>
</file>